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5117BEE-47BD-4EEC-9A4D-7B8B3B8D455A}">
  <a:tblStyle styleId="{65117BEE-47BD-4EEC-9A4D-7B8B3B8D4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653c2fd4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653c2fd4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6fd3d79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6fd3d79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d68dfdab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d68dfdab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38c2b8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38c2b8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38c2b8e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c38c2b8e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653c2fd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653c2fd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53c2fd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653c2fd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53c2fd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653c2fd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MTA Data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Jonathan Liu, Hans Remy, Benjamin Lu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635000" y="919350"/>
            <a:ext cx="74421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Macro Strategy</a:t>
            </a:r>
            <a:endParaRPr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Target 3 busiest stations of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34 St &amp; Penn, 34 St &amp; Herald Sq, Grand Central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Target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weekdays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higher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local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footfall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Micro Strategy</a:t>
            </a:r>
            <a:endParaRPr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Commuter travel patterns suggest morning might be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good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mass outreach; afternoons may be good for tailored engagement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535775" y="178750"/>
            <a:ext cx="836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Recommendations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3108209" y="4178300"/>
            <a:ext cx="301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 exposure to potential donors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Analysis by  household income data (e.g by zip code)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535775" y="26350"/>
            <a:ext cx="4270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Further Study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24196" l="3379" r="3267" t="0"/>
          <a:stretch/>
        </p:blipFill>
        <p:spPr>
          <a:xfrm>
            <a:off x="215900" y="692750"/>
            <a:ext cx="2806700" cy="348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327900" y="4178300"/>
            <a:ext cx="25827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Enhance campaign relevance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Factor in station proximity to “tech hubs” 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4161" l="0" r="0" t="4170"/>
          <a:stretch/>
        </p:blipFill>
        <p:spPr>
          <a:xfrm>
            <a:off x="3108150" y="692750"/>
            <a:ext cx="3017517" cy="34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6246164" y="4178300"/>
            <a:ext cx="26628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Optimize street team exit placement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D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eep dive into turnstile data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1595" r="60042" t="14813"/>
          <a:stretch/>
        </p:blipFill>
        <p:spPr>
          <a:xfrm>
            <a:off x="6287425" y="692750"/>
            <a:ext cx="2582702" cy="34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2157700" y="-47825"/>
            <a:ext cx="41214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Women Tech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Women Yes!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8898" l="10926" r="10918" t="5205"/>
          <a:stretch/>
        </p:blipFill>
        <p:spPr>
          <a:xfrm>
            <a:off x="2662700" y="800725"/>
            <a:ext cx="3111400" cy="35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8583" l="0" r="0" t="0"/>
          <a:stretch/>
        </p:blipFill>
        <p:spPr>
          <a:xfrm>
            <a:off x="2066875" y="832450"/>
            <a:ext cx="5010251" cy="341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396475" y="4039625"/>
            <a:ext cx="5010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Iterate Responsibly and With Safety Measures: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Code hygiene → Road sense</a:t>
            </a:r>
            <a:br>
              <a:rPr lang="en" sz="1500">
                <a:latin typeface="Lato"/>
                <a:ea typeface="Lato"/>
                <a:cs typeface="Lato"/>
                <a:sym typeface="Lato"/>
              </a:rPr>
            </a:br>
            <a:r>
              <a:rPr lang="en" sz="1500">
                <a:latin typeface="Lato"/>
                <a:ea typeface="Lato"/>
                <a:cs typeface="Lato"/>
                <a:sym typeface="Lato"/>
              </a:rPr>
              <a:t>Pickled data file → Helmet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225" y="2388375"/>
            <a:ext cx="945375" cy="9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875" y="2478024"/>
            <a:ext cx="792975" cy="7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535775" y="134450"/>
            <a:ext cx="7684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Metis Insights Everywhere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4294967295" type="title"/>
          </p:nvPr>
        </p:nvSpPr>
        <p:spPr>
          <a:xfrm>
            <a:off x="535775" y="1099150"/>
            <a:ext cx="6741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“WomenTechWomenYes (WTWY) has an annual gala at the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beginning of the summer each year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 As we are new and inclusive organization, we try to do double duty with the gala both to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fill our event space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with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individuals passionate about increasing the participation of women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in technology, and to concurrently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build awareness and reach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To this end we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place street teams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at entrances to subway stations. The street teams collect email addresses and those who sign up are sent free tickets to our gala.”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5357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Objective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535775" y="178750"/>
            <a:ext cx="836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Breaking Down the Objective</a:t>
            </a:r>
            <a:endParaRPr sz="2400"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152400" y="119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{65117BEE-47BD-4EEC-9A4D-7B8B3B8D455A}</a:tableStyleId>
              </a:tblPr>
              <a:tblGrid>
                <a:gridCol w="2182275"/>
                <a:gridCol w="2436275"/>
                <a:gridCol w="3985675"/>
              </a:tblGrid>
              <a:tr h="5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Dimension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Focus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Further Analysis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..annual gala beginning of the summer this year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First 6 months of the year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Are there noticeable trends month to month? E.g due to weather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..fill our event space.. Build awareness and reach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Top X stations with highest footfall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Might the data suggest the profile of such footfall? E.g locals, tourists, students?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..place street teams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Trended footfall within stations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Are there particular days that have higher footfall on average?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- Within the day, what is the footfall like?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" name="Google Shape;95;p16"/>
          <p:cNvCxnSpPr/>
          <p:nvPr/>
        </p:nvCxnSpPr>
        <p:spPr>
          <a:xfrm>
            <a:off x="220950" y="1760375"/>
            <a:ext cx="8702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>
            <a:off x="220950" y="2475075"/>
            <a:ext cx="8702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220950" y="3484325"/>
            <a:ext cx="8702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Analysis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5421" l="4896" r="5754" t="14379"/>
          <a:stretch/>
        </p:blipFill>
        <p:spPr>
          <a:xfrm>
            <a:off x="4803225" y="1520188"/>
            <a:ext cx="4023360" cy="30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5535" l="4297" r="5790" t="14348"/>
          <a:stretch/>
        </p:blipFill>
        <p:spPr>
          <a:xfrm>
            <a:off x="387900" y="1520188"/>
            <a:ext cx="4282785" cy="32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459575" y="102550"/>
            <a:ext cx="836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Footfall Volume and Consistency</a:t>
            </a:r>
            <a:endParaRPr sz="2000"/>
          </a:p>
        </p:txBody>
      </p:sp>
      <p:sp>
        <p:nvSpPr>
          <p:cNvPr id="110" name="Google Shape;110;p18"/>
          <p:cNvSpPr txBox="1"/>
          <p:nvPr/>
        </p:nvSpPr>
        <p:spPr>
          <a:xfrm>
            <a:off x="1413950" y="4690225"/>
            <a:ext cx="5528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Clear and Consistent Footfall across top 10 Stations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5297300" y="723275"/>
            <a:ext cx="3288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Footfall Apr to June 2019</a:t>
            </a:r>
            <a:br>
              <a:rPr lang="en" sz="1400">
                <a:solidFill>
                  <a:srgbClr val="000000"/>
                </a:solidFill>
              </a:rPr>
            </a:br>
            <a:r>
              <a:rPr b="0" lang="en" sz="1400">
                <a:solidFill>
                  <a:srgbClr val="000000"/>
                </a:solidFill>
              </a:rPr>
              <a:t>Top 3 stations: ~65M footfall </a:t>
            </a:r>
            <a:r>
              <a:rPr b="0" lang="en" sz="1400">
                <a:solidFill>
                  <a:srgbClr val="000000"/>
                </a:solidFill>
              </a:rPr>
              <a:t>(~40%)</a:t>
            </a:r>
            <a:br>
              <a:rPr b="0" lang="en" sz="1400">
                <a:solidFill>
                  <a:srgbClr val="000000"/>
                </a:solidFill>
              </a:rPr>
            </a:br>
            <a:r>
              <a:rPr b="0" lang="en" sz="1400">
                <a:solidFill>
                  <a:srgbClr val="000000"/>
                </a:solidFill>
              </a:rPr>
              <a:t>Next 7: ~100M footfall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4307450" y="4402900"/>
            <a:ext cx="16875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solidFill>
                  <a:srgbClr val="000000"/>
                </a:solidFill>
              </a:rPr>
              <a:t>MTA Stations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title"/>
          </p:nvPr>
        </p:nvSpPr>
        <p:spPr>
          <a:xfrm>
            <a:off x="1157300" y="723275"/>
            <a:ext cx="349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Footfall Jan to June 2019</a:t>
            </a:r>
            <a:br>
              <a:rPr lang="en" sz="1400">
                <a:solidFill>
                  <a:srgbClr val="000000"/>
                </a:solidFill>
              </a:rPr>
            </a:br>
            <a:r>
              <a:rPr b="0" lang="en" sz="1400">
                <a:solidFill>
                  <a:srgbClr val="000000"/>
                </a:solidFill>
              </a:rPr>
              <a:t>Top 3 stations: ~130M footfall (~40%)</a:t>
            </a:r>
            <a:br>
              <a:rPr b="0" lang="en" sz="1400">
                <a:solidFill>
                  <a:srgbClr val="000000"/>
                </a:solidFill>
              </a:rPr>
            </a:br>
            <a:r>
              <a:rPr b="0" lang="en" sz="1400">
                <a:solidFill>
                  <a:srgbClr val="000000"/>
                </a:solidFill>
              </a:rPr>
              <a:t>Next 7 stations: ~210M footfall</a:t>
            </a:r>
            <a:endParaRPr b="0" sz="1400">
              <a:solidFill>
                <a:srgbClr val="000000"/>
              </a:solidFill>
            </a:endParaRPr>
          </a:p>
        </p:txBody>
      </p:sp>
      <p:sp>
        <p:nvSpPr>
          <p:cNvPr id="114" name="Google Shape;114;p18"/>
          <p:cNvSpPr txBox="1"/>
          <p:nvPr>
            <p:ph idx="4294967295" type="title"/>
          </p:nvPr>
        </p:nvSpPr>
        <p:spPr>
          <a:xfrm rot="-5400000">
            <a:off x="-231025" y="2408100"/>
            <a:ext cx="1053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solidFill>
                  <a:srgbClr val="000000"/>
                </a:solidFill>
              </a:rPr>
              <a:t>Commuters</a:t>
            </a:r>
            <a:endParaRPr b="0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7424" l="4933" r="0" t="0"/>
          <a:stretch/>
        </p:blipFill>
        <p:spPr>
          <a:xfrm>
            <a:off x="2096975" y="901125"/>
            <a:ext cx="4832875" cy="3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4294967295" type="title"/>
          </p:nvPr>
        </p:nvSpPr>
        <p:spPr>
          <a:xfrm rot="-5400000">
            <a:off x="1153200" y="1912725"/>
            <a:ext cx="1053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solidFill>
                  <a:srgbClr val="000000"/>
                </a:solidFill>
              </a:rPr>
              <a:t>Commuters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121" name="Google Shape;121;p19"/>
          <p:cNvSpPr txBox="1"/>
          <p:nvPr>
            <p:ph idx="4294967295" type="title"/>
          </p:nvPr>
        </p:nvSpPr>
        <p:spPr>
          <a:xfrm>
            <a:off x="535775" y="80975"/>
            <a:ext cx="836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Footfall </a:t>
            </a:r>
            <a:r>
              <a:rPr lang="en" sz="3200">
                <a:solidFill>
                  <a:schemeClr val="dk1"/>
                </a:solidFill>
              </a:rPr>
              <a:t>Breakdown by Week</a:t>
            </a:r>
            <a:endParaRPr sz="20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1222" l="28332" r="29749" t="8898"/>
          <a:stretch/>
        </p:blipFill>
        <p:spPr>
          <a:xfrm>
            <a:off x="7264500" y="1143798"/>
            <a:ext cx="1697574" cy="2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69450"/>
            <a:ext cx="1767600" cy="235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6">
            <a:alphaModFix/>
          </a:blip>
          <a:srcRect b="1009" l="12679" r="0" t="0"/>
          <a:stretch/>
        </p:blipFill>
        <p:spPr>
          <a:xfrm>
            <a:off x="0" y="603850"/>
            <a:ext cx="1767601" cy="14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4104550" y="4215725"/>
            <a:ext cx="168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solidFill>
                  <a:srgbClr val="000000"/>
                </a:solidFill>
              </a:rPr>
              <a:t>MTA Stations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4311675" y="1039675"/>
            <a:ext cx="479700" cy="122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9"/>
          <p:cNvCxnSpPr>
            <a:stCxn id="126" idx="0"/>
          </p:cNvCxnSpPr>
          <p:nvPr/>
        </p:nvCxnSpPr>
        <p:spPr>
          <a:xfrm rot="10800000">
            <a:off x="2083125" y="848875"/>
            <a:ext cx="2468400" cy="19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8" name="Google Shape;128;p19"/>
          <p:cNvSpPr/>
          <p:nvPr/>
        </p:nvSpPr>
        <p:spPr>
          <a:xfrm>
            <a:off x="5844950" y="1285250"/>
            <a:ext cx="405900" cy="144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9"/>
          <p:cNvCxnSpPr>
            <a:stCxn id="128" idx="0"/>
          </p:cNvCxnSpPr>
          <p:nvPr/>
        </p:nvCxnSpPr>
        <p:spPr>
          <a:xfrm flipH="1">
            <a:off x="1895000" y="1285250"/>
            <a:ext cx="4152900" cy="88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/>
          <p:nvPr/>
        </p:nvSpPr>
        <p:spPr>
          <a:xfrm>
            <a:off x="6378725" y="2044725"/>
            <a:ext cx="405900" cy="52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9"/>
          <p:cNvCxnSpPr>
            <a:stCxn id="122" idx="1"/>
            <a:endCxn id="130" idx="0"/>
          </p:cNvCxnSpPr>
          <p:nvPr/>
        </p:nvCxnSpPr>
        <p:spPr>
          <a:xfrm rot="10800000">
            <a:off x="6581700" y="2044848"/>
            <a:ext cx="682800" cy="46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 txBox="1"/>
          <p:nvPr/>
        </p:nvSpPr>
        <p:spPr>
          <a:xfrm>
            <a:off x="1530300" y="4651000"/>
            <a:ext cx="60834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suggestive of local and tourist commuter patterns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3" name="Google Shape;133;p19"/>
          <p:cNvSpPr txBox="1"/>
          <p:nvPr>
            <p:ph idx="4294967295" type="title"/>
          </p:nvPr>
        </p:nvSpPr>
        <p:spPr>
          <a:xfrm>
            <a:off x="3074975" y="576000"/>
            <a:ext cx="3288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Top 10 Stations Jan - June 2019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Street Teams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4294967295" type="title"/>
          </p:nvPr>
        </p:nvSpPr>
        <p:spPr>
          <a:xfrm>
            <a:off x="535775" y="102550"/>
            <a:ext cx="836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Tracking 24 Hour Footfall</a:t>
            </a:r>
            <a:endParaRPr sz="2000"/>
          </a:p>
        </p:txBody>
      </p:sp>
      <p:sp>
        <p:nvSpPr>
          <p:cNvPr id="144" name="Google Shape;144;p21"/>
          <p:cNvSpPr txBox="1"/>
          <p:nvPr/>
        </p:nvSpPr>
        <p:spPr>
          <a:xfrm>
            <a:off x="1333500" y="4651000"/>
            <a:ext cx="6083400" cy="40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Tailor Outreach to Commuter Travel Patterns</a:t>
            </a:r>
            <a:endParaRPr b="1" sz="1600">
              <a:solidFill>
                <a:srgbClr val="FFFFFF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5329" l="4798" r="0" t="15242"/>
          <a:stretch/>
        </p:blipFill>
        <p:spPr>
          <a:xfrm>
            <a:off x="1778000" y="1032175"/>
            <a:ext cx="5109150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idx="4294967295" type="title"/>
          </p:nvPr>
        </p:nvSpPr>
        <p:spPr>
          <a:xfrm>
            <a:off x="26975" y="1321025"/>
            <a:ext cx="1698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Notable Spikes in Commuter Traffic</a:t>
            </a:r>
            <a:br>
              <a:rPr b="0" lang="en" sz="1200">
                <a:solidFill>
                  <a:srgbClr val="000000"/>
                </a:solidFill>
              </a:rPr>
            </a:b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Might suggest “rushed” commute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Focus on flier distribution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Visual publicity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General mass marketing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3583125" y="1268375"/>
            <a:ext cx="1132200" cy="196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1"/>
          <p:cNvCxnSpPr>
            <a:endCxn id="146" idx="3"/>
          </p:cNvCxnSpPr>
          <p:nvPr/>
        </p:nvCxnSpPr>
        <p:spPr>
          <a:xfrm flipH="1">
            <a:off x="1724975" y="1539125"/>
            <a:ext cx="1796400" cy="10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/>
          <p:nvPr/>
        </p:nvSpPr>
        <p:spPr>
          <a:xfrm>
            <a:off x="4798950" y="3126425"/>
            <a:ext cx="1796400" cy="82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1"/>
          <p:cNvCxnSpPr>
            <a:stCxn id="151" idx="1"/>
          </p:cNvCxnSpPr>
          <p:nvPr/>
        </p:nvCxnSpPr>
        <p:spPr>
          <a:xfrm flipH="1">
            <a:off x="6521950" y="2066100"/>
            <a:ext cx="619500" cy="103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4294967295" type="title"/>
          </p:nvPr>
        </p:nvSpPr>
        <p:spPr>
          <a:xfrm>
            <a:off x="7141450" y="1743900"/>
            <a:ext cx="16980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Easing of volume and traffic intensity</a:t>
            </a:r>
            <a:br>
              <a:rPr b="0" lang="en" sz="1200">
                <a:solidFill>
                  <a:srgbClr val="000000"/>
                </a:solidFill>
              </a:rPr>
            </a:b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Might suggest leisurely commute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One to one engagement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Interactive booths/panels</a:t>
            </a:r>
            <a:br>
              <a:rPr b="0" lang="en" sz="1200">
                <a:solidFill>
                  <a:srgbClr val="000000"/>
                </a:solidFill>
              </a:rPr>
            </a:br>
            <a:r>
              <a:rPr b="0" lang="en" sz="1200">
                <a:solidFill>
                  <a:srgbClr val="000000"/>
                </a:solidFill>
              </a:rPr>
              <a:t>- Targeted impact &amp; high conversion rates</a:t>
            </a:r>
            <a:endParaRPr b="0" sz="1200">
              <a:solidFill>
                <a:srgbClr val="000000"/>
              </a:solidFill>
            </a:endParaRPr>
          </a:p>
        </p:txBody>
      </p:sp>
      <p:sp>
        <p:nvSpPr>
          <p:cNvPr id="152" name="Google Shape;152;p21"/>
          <p:cNvSpPr txBox="1"/>
          <p:nvPr>
            <p:ph idx="4294967295" type="title"/>
          </p:nvPr>
        </p:nvSpPr>
        <p:spPr>
          <a:xfrm>
            <a:off x="3074975" y="728400"/>
            <a:ext cx="3288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000000"/>
                </a:solidFill>
              </a:rPr>
              <a:t>34 St Penn Station Jan - June 2019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